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0"/>
  </p:notesMasterIdLst>
  <p:handoutMasterIdLst>
    <p:handoutMasterId r:id="rId11"/>
  </p:handoutMasterIdLst>
  <p:sldIdLst>
    <p:sldId id="265" r:id="rId2"/>
    <p:sldId id="286" r:id="rId3"/>
    <p:sldId id="285" r:id="rId4"/>
    <p:sldId id="288" r:id="rId5"/>
    <p:sldId id="290" r:id="rId6"/>
    <p:sldId id="287" r:id="rId7"/>
    <p:sldId id="289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FFE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898" y="6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700" y="2442525"/>
            <a:ext cx="8770620" cy="704850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Детектирование оскорблений двусмысленного характера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E0184-59DE-58AA-855E-AE90BA24EAD8}"/>
              </a:ext>
            </a:extLst>
          </p:cNvPr>
          <p:cNvSpPr txBox="1"/>
          <p:nvPr/>
        </p:nvSpPr>
        <p:spPr>
          <a:xfrm>
            <a:off x="7383780" y="4351020"/>
            <a:ext cx="165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Алиев </a:t>
            </a:r>
            <a:r>
              <a:rPr lang="ru-RU" dirty="0" err="1">
                <a:solidFill>
                  <a:schemeClr val="bg1"/>
                </a:solidFill>
              </a:rPr>
              <a:t>И.Х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r>
              <a:rPr lang="ru-RU" dirty="0">
                <a:solidFill>
                  <a:schemeClr val="bg1"/>
                </a:solidFill>
              </a:rPr>
              <a:t>гр. </a:t>
            </a:r>
            <a:r>
              <a:rPr lang="en-US" dirty="0" err="1">
                <a:solidFill>
                  <a:schemeClr val="bg1"/>
                </a:solidFill>
              </a:rPr>
              <a:t>J4151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6E9B7D6-35A6-7C9D-2AC3-AF9C9A05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4D48E1-29BD-D711-3A14-8BC7696208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8225" y="1153886"/>
            <a:ext cx="3398520" cy="3463833"/>
          </a:xfrm>
        </p:spPr>
        <p:txBody>
          <a:bodyPr>
            <a:normAutofit/>
          </a:bodyPr>
          <a:lstStyle/>
          <a:p>
            <a:r>
              <a:rPr lang="ru-RU" sz="1800" dirty="0"/>
              <a:t>Данные: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Заголовки статей в популярных журналах.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Данные на английском.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Размер </a:t>
            </a:r>
            <a:r>
              <a:rPr lang="ru-RU" sz="1600" dirty="0" err="1"/>
              <a:t>датасета</a:t>
            </a:r>
            <a:r>
              <a:rPr lang="ru-RU" sz="1600" dirty="0"/>
              <a:t> (</a:t>
            </a:r>
            <a:r>
              <a:rPr lang="ru-RU" sz="1600" dirty="0" err="1"/>
              <a:t>26709х3</a:t>
            </a:r>
            <a:r>
              <a:rPr lang="ru-RU" sz="1600" dirty="0"/>
              <a:t>)</a:t>
            </a:r>
          </a:p>
          <a:p>
            <a:endParaRPr lang="ru-RU" sz="900" dirty="0"/>
          </a:p>
          <a:p>
            <a:r>
              <a:rPr lang="ru-RU" sz="1600" dirty="0"/>
              <a:t>Примеры сарказмов в </a:t>
            </a:r>
            <a:r>
              <a:rPr lang="ru-RU" sz="1600" dirty="0" err="1"/>
              <a:t>датасете</a:t>
            </a:r>
            <a:r>
              <a:rPr lang="ru-RU" sz="1600" dirty="0"/>
              <a:t>:</a:t>
            </a:r>
          </a:p>
          <a:p>
            <a:endParaRPr lang="ru-RU" sz="1800" dirty="0"/>
          </a:p>
        </p:txBody>
      </p:sp>
      <p:pic>
        <p:nvPicPr>
          <p:cNvPr id="6" name="Picture 4" descr="Сарказм теория большого взрыва">
            <a:extLst>
              <a:ext uri="{FF2B5EF4-FFF2-40B4-BE49-F238E27FC236}">
                <a16:creationId xmlns:a16="http://schemas.microsoft.com/office/drawing/2014/main" id="{681821C2-51B1-4F31-B864-3DEFC7A65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907" r="11949" b="42467"/>
          <a:stretch/>
        </p:blipFill>
        <p:spPr bwMode="auto">
          <a:xfrm>
            <a:off x="457200" y="940059"/>
            <a:ext cx="4563222" cy="3853024"/>
          </a:xfrm>
          <a:prstGeom prst="roundRect">
            <a:avLst>
              <a:gd name="adj" fmla="val 11537"/>
            </a:avLst>
          </a:prstGeom>
          <a:solidFill>
            <a:srgbClr val="FFFFFF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DBCC70-F429-27A2-7C7E-A7C02578499D}"/>
              </a:ext>
            </a:extLst>
          </p:cNvPr>
          <p:cNvSpPr txBox="1"/>
          <p:nvPr/>
        </p:nvSpPr>
        <p:spPr>
          <a:xfrm>
            <a:off x="502621" y="4808772"/>
            <a:ext cx="5005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fikiwiki.com</a:t>
            </a:r>
            <a:r>
              <a:rPr lang="ru-RU" sz="1200" dirty="0"/>
              <a:t>/</a:t>
            </a:r>
            <a:r>
              <a:rPr lang="ru-RU" sz="1200" dirty="0" err="1"/>
              <a:t>kartinki</a:t>
            </a:r>
            <a:r>
              <a:rPr lang="ru-RU" sz="1200" dirty="0"/>
              <a:t>/319-</a:t>
            </a:r>
            <a:r>
              <a:rPr lang="ru-RU" sz="1200" dirty="0" err="1"/>
              <a:t>kartinki</a:t>
            </a:r>
            <a:r>
              <a:rPr lang="ru-RU" sz="1200" dirty="0"/>
              <a:t>-</a:t>
            </a:r>
            <a:r>
              <a:rPr lang="ru-RU" sz="1200" dirty="0" err="1"/>
              <a:t>ehidstvo</a:t>
            </a:r>
            <a:r>
              <a:rPr lang="ru-RU" sz="1200" dirty="0"/>
              <a:t>-50-</a:t>
            </a:r>
            <a:r>
              <a:rPr lang="ru-RU" sz="1200" dirty="0" err="1"/>
              <a:t>foto.html</a:t>
            </a:r>
            <a:endParaRPr lang="ru-RU" sz="1200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953B5AEB-429D-3A9E-56F7-51AC1DE306AB}"/>
              </a:ext>
            </a:extLst>
          </p:cNvPr>
          <p:cNvSpPr/>
          <p:nvPr/>
        </p:nvSpPr>
        <p:spPr>
          <a:xfrm>
            <a:off x="5398225" y="3109089"/>
            <a:ext cx="3398520" cy="635783"/>
          </a:xfrm>
          <a:prstGeom prst="roundRec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mom starting to fear son's web series closest thing she will have to grandchild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0EE7C0C-B4E8-398D-EE53-B6A2966501FC}"/>
              </a:ext>
            </a:extLst>
          </p:cNvPr>
          <p:cNvSpPr/>
          <p:nvPr/>
        </p:nvSpPr>
        <p:spPr>
          <a:xfrm>
            <a:off x="5398225" y="3827941"/>
            <a:ext cx="3398520" cy="635783"/>
          </a:xfrm>
          <a:prstGeom prst="roundRec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'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roseanne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revival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catches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up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our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thorny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political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mood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better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worse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04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EF0BE-CAAA-0E9E-1930-51BC530F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Великолепный план, </a:t>
            </a:r>
            <a:r>
              <a:rPr lang="ru-RU" sz="1800" dirty="0"/>
              <a:t>надёжный, как швейцарские часы</a:t>
            </a:r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DEAA7D9-2F13-EEF5-43A5-7E4B731AA0C2}"/>
              </a:ext>
            </a:extLst>
          </p:cNvPr>
          <p:cNvSpPr/>
          <p:nvPr/>
        </p:nvSpPr>
        <p:spPr>
          <a:xfrm>
            <a:off x="1075881" y="2085077"/>
            <a:ext cx="2202180" cy="342900"/>
          </a:xfrm>
          <a:prstGeom prst="roundRect">
            <a:avLst/>
          </a:prstGeom>
          <a:ln w="12700">
            <a:solidFill>
              <a:srgbClr val="960FF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</a:t>
            </a:r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0314DD4-DA7C-D6C4-A310-1B6C233D77E3}"/>
              </a:ext>
            </a:extLst>
          </p:cNvPr>
          <p:cNvSpPr/>
          <p:nvPr/>
        </p:nvSpPr>
        <p:spPr>
          <a:xfrm>
            <a:off x="1075880" y="2728188"/>
            <a:ext cx="2202180" cy="502464"/>
          </a:xfrm>
          <a:prstGeom prst="roundRect">
            <a:avLst/>
          </a:prstGeom>
          <a:ln w="12700">
            <a:solidFill>
              <a:srgbClr val="960FF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TF-</a:t>
            </a:r>
            <a:r>
              <a:rPr lang="en-US" dirty="0" err="1"/>
              <a:t>IDF</a:t>
            </a:r>
            <a:endParaRPr lang="en-US" dirty="0"/>
          </a:p>
          <a:p>
            <a:pPr algn="ctr"/>
            <a:r>
              <a:rPr lang="en-US" sz="1100" dirty="0" err="1"/>
              <a:t>max_features</a:t>
            </a:r>
            <a:r>
              <a:rPr lang="en-US" sz="1100" dirty="0"/>
              <a:t>=100</a:t>
            </a:r>
            <a:r>
              <a:rPr lang="ru-RU" sz="1100" dirty="0"/>
              <a:t>0</a:t>
            </a:r>
            <a:r>
              <a:rPr lang="en-US" sz="1100" dirty="0"/>
              <a:t>0</a:t>
            </a:r>
            <a:endParaRPr lang="ru-RU" sz="1100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49CCC5F-D1F7-C6D7-4F43-A8BDEA5E90FF}"/>
              </a:ext>
            </a:extLst>
          </p:cNvPr>
          <p:cNvSpPr/>
          <p:nvPr/>
        </p:nvSpPr>
        <p:spPr>
          <a:xfrm>
            <a:off x="5219708" y="2079035"/>
            <a:ext cx="2202180" cy="342900"/>
          </a:xfrm>
          <a:prstGeom prst="roundRect">
            <a:avLst/>
          </a:prstGeom>
          <a:ln w="12700">
            <a:solidFill>
              <a:srgbClr val="960FF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to_categorical</a:t>
            </a:r>
            <a:r>
              <a:rPr lang="en-US" dirty="0"/>
              <a:t> for ‘y’</a:t>
            </a:r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53A85B8-CA64-CE50-5F30-C967A4199103}"/>
              </a:ext>
            </a:extLst>
          </p:cNvPr>
          <p:cNvSpPr/>
          <p:nvPr/>
        </p:nvSpPr>
        <p:spPr>
          <a:xfrm>
            <a:off x="1209234" y="3530863"/>
            <a:ext cx="1935470" cy="794266"/>
          </a:xfrm>
          <a:prstGeom prst="roundRect">
            <a:avLst/>
          </a:prstGeom>
          <a:ln w="12700">
            <a:solidFill>
              <a:srgbClr val="960FF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LogisticRegression</a:t>
            </a:r>
            <a:endParaRPr lang="en-US" sz="1600" dirty="0"/>
          </a:p>
          <a:p>
            <a:pPr algn="ctr"/>
            <a:r>
              <a:rPr lang="en-US" sz="1600" dirty="0"/>
              <a:t>Random Forest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DA3B314-175A-0E25-D01C-FE023081DFD4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2176969" y="3230652"/>
            <a:ext cx="1" cy="30021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1DC75E97-5C08-F8A3-3263-9FE04B5C247D}"/>
              </a:ext>
            </a:extLst>
          </p:cNvPr>
          <p:cNvSpPr/>
          <p:nvPr/>
        </p:nvSpPr>
        <p:spPr>
          <a:xfrm>
            <a:off x="5219708" y="2831873"/>
            <a:ext cx="2202180" cy="342900"/>
          </a:xfrm>
          <a:prstGeom prst="roundRect">
            <a:avLst/>
          </a:prstGeom>
          <a:ln w="12700">
            <a:solidFill>
              <a:srgbClr val="960FF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Tokenizer for ‘X’</a:t>
            </a:r>
            <a:endParaRPr lang="ru-RU" dirty="0"/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502B6862-A138-B944-E585-73A21D7B1FDE}"/>
              </a:ext>
            </a:extLst>
          </p:cNvPr>
          <p:cNvSpPr/>
          <p:nvPr/>
        </p:nvSpPr>
        <p:spPr>
          <a:xfrm>
            <a:off x="5619762" y="3584711"/>
            <a:ext cx="1402072" cy="686569"/>
          </a:xfrm>
          <a:prstGeom prst="roundRect">
            <a:avLst/>
          </a:prstGeom>
          <a:ln w="12700">
            <a:solidFill>
              <a:srgbClr val="960FF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  <a:r>
              <a:rPr lang="ru-RU" dirty="0"/>
              <a:t> </a:t>
            </a:r>
          </a:p>
          <a:p>
            <a:pPr algn="ctr"/>
            <a:r>
              <a:rPr lang="en-US" dirty="0"/>
              <a:t>LSTM</a:t>
            </a:r>
            <a:endParaRPr lang="ru-RU" dirty="0"/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AE32FC9C-A3AA-2FEA-8B89-AAB8AB515D9B}"/>
              </a:ext>
            </a:extLst>
          </p:cNvPr>
          <p:cNvCxnSpPr>
            <a:stCxn id="10" idx="2"/>
            <a:endCxn id="42" idx="0"/>
          </p:cNvCxnSpPr>
          <p:nvPr/>
        </p:nvCxnSpPr>
        <p:spPr>
          <a:xfrm>
            <a:off x="6320798" y="2421935"/>
            <a:ext cx="0" cy="40993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2B2F2DBC-B479-ECFC-13E4-F26AE57EE7C5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6320798" y="3174773"/>
            <a:ext cx="0" cy="40993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0113089-2829-7A25-1454-36C293DA1E56}"/>
              </a:ext>
            </a:extLst>
          </p:cNvPr>
          <p:cNvSpPr txBox="1"/>
          <p:nvPr/>
        </p:nvSpPr>
        <p:spPr>
          <a:xfrm>
            <a:off x="724445" y="942491"/>
            <a:ext cx="304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Классика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2DA91E-70B8-9010-0319-523657C9D3F2}"/>
              </a:ext>
            </a:extLst>
          </p:cNvPr>
          <p:cNvSpPr txBox="1"/>
          <p:nvPr/>
        </p:nvSpPr>
        <p:spPr>
          <a:xfrm>
            <a:off x="5109218" y="94249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Нейронные сети</a:t>
            </a:r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D2DD317C-8E72-BD4C-1C82-8393196632A5}"/>
              </a:ext>
            </a:extLst>
          </p:cNvPr>
          <p:cNvCxnSpPr>
            <a:cxnSpLocks/>
            <a:stCxn id="58" idx="2"/>
            <a:endCxn id="6" idx="0"/>
          </p:cNvCxnSpPr>
          <p:nvPr/>
        </p:nvCxnSpPr>
        <p:spPr>
          <a:xfrm>
            <a:off x="2176971" y="1785094"/>
            <a:ext cx="0" cy="2999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D6E4D157-C1BC-58DF-28B4-9C631259453E}"/>
              </a:ext>
            </a:extLst>
          </p:cNvPr>
          <p:cNvSpPr/>
          <p:nvPr/>
        </p:nvSpPr>
        <p:spPr>
          <a:xfrm>
            <a:off x="1075881" y="1442194"/>
            <a:ext cx="2202180" cy="342900"/>
          </a:xfrm>
          <a:prstGeom prst="roundRect">
            <a:avLst/>
          </a:prstGeom>
          <a:ln w="12700">
            <a:solidFill>
              <a:srgbClr val="960FFE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ru-RU" dirty="0"/>
          </a:p>
        </p:txBody>
      </p:sp>
      <p:cxnSp>
        <p:nvCxnSpPr>
          <p:cNvPr id="62" name="Соединитель: уступ 61">
            <a:extLst>
              <a:ext uri="{FF2B5EF4-FFF2-40B4-BE49-F238E27FC236}">
                <a16:creationId xmlns:a16="http://schemas.microsoft.com/office/drawing/2014/main" id="{F0B600F0-0698-093B-C9AA-5BAAE64B86C1}"/>
              </a:ext>
            </a:extLst>
          </p:cNvPr>
          <p:cNvCxnSpPr>
            <a:cxnSpLocks/>
            <a:stCxn id="58" idx="1"/>
            <a:endCxn id="9" idx="1"/>
          </p:cNvCxnSpPr>
          <p:nvPr/>
        </p:nvCxnSpPr>
        <p:spPr>
          <a:xfrm rot="10800000" flipV="1">
            <a:off x="1075881" y="1613644"/>
            <a:ext cx="1" cy="1365776"/>
          </a:xfrm>
          <a:prstGeom prst="bentConnector3">
            <a:avLst>
              <a:gd name="adj1" fmla="val 22860100000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Соединитель: уступ 75">
            <a:extLst>
              <a:ext uri="{FF2B5EF4-FFF2-40B4-BE49-F238E27FC236}">
                <a16:creationId xmlns:a16="http://schemas.microsoft.com/office/drawing/2014/main" id="{0E2CB885-20AB-C5C0-7E87-D5E6AF43A11D}"/>
              </a:ext>
            </a:extLst>
          </p:cNvPr>
          <p:cNvCxnSpPr>
            <a:cxnSpLocks/>
            <a:stCxn id="58" idx="3"/>
            <a:endCxn id="10" idx="0"/>
          </p:cNvCxnSpPr>
          <p:nvPr/>
        </p:nvCxnSpPr>
        <p:spPr>
          <a:xfrm>
            <a:off x="3278061" y="1613644"/>
            <a:ext cx="3042737" cy="465391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B3DC42F7-00F3-07D2-1A32-C7986E589C6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176970" y="2427977"/>
            <a:ext cx="1" cy="30021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ED315606-3B2D-F117-2C94-DF399DB7EA99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278061" y="2250485"/>
            <a:ext cx="1941647" cy="604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C3C6BD-4895-6C6F-166D-9693B713ED70}"/>
              </a:ext>
            </a:extLst>
          </p:cNvPr>
          <p:cNvSpPr txBox="1"/>
          <p:nvPr/>
        </p:nvSpPr>
        <p:spPr>
          <a:xfrm>
            <a:off x="564425" y="2202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765C5-FBF2-0D18-574B-EFFADD870CE0}"/>
              </a:ext>
            </a:extLst>
          </p:cNvPr>
          <p:cNvSpPr txBox="1"/>
          <p:nvPr/>
        </p:nvSpPr>
        <p:spPr>
          <a:xfrm>
            <a:off x="4312777" y="12382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E5FD7-7644-7564-0D20-A12CA441F109}"/>
              </a:ext>
            </a:extLst>
          </p:cNvPr>
          <p:cNvSpPr txBox="1"/>
          <p:nvPr/>
        </p:nvSpPr>
        <p:spPr>
          <a:xfrm>
            <a:off x="4312777" y="23234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F8480-D1E6-9F97-8218-BEF04196C078}"/>
              </a:ext>
            </a:extLst>
          </p:cNvPr>
          <p:cNvSpPr txBox="1"/>
          <p:nvPr/>
        </p:nvSpPr>
        <p:spPr>
          <a:xfrm>
            <a:off x="2242575" y="17504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98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738E7B-00F4-9F85-E290-DFDA78A3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Preprocessing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E2E638-DE58-226E-3926-DB398CA69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9679"/>
            <a:ext cx="2476500" cy="338554"/>
          </a:xfrm>
        </p:spPr>
        <p:txBody>
          <a:bodyPr>
            <a:normAutofit/>
          </a:bodyPr>
          <a:lstStyle/>
          <a:p>
            <a:r>
              <a:rPr lang="ru-RU" sz="1600" dirty="0"/>
              <a:t>Изначально было: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6499C4-9DF7-B7F9-6FE2-F9C87259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66" y="1891061"/>
            <a:ext cx="4137872" cy="9474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50D4CC-00AA-0B4F-2550-F64B43639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6" y="3197422"/>
            <a:ext cx="2674852" cy="579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F304B3-31A6-A69C-2282-5C815E845EA2}"/>
              </a:ext>
            </a:extLst>
          </p:cNvPr>
          <p:cNvSpPr txBox="1"/>
          <p:nvPr/>
        </p:nvSpPr>
        <p:spPr>
          <a:xfrm>
            <a:off x="457201" y="1108737"/>
            <a:ext cx="47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Baseline</a:t>
            </a:r>
            <a:r>
              <a:rPr lang="en-US" dirty="0"/>
              <a:t>: </a:t>
            </a:r>
            <a:r>
              <a:rPr lang="en-US" dirty="0" err="1"/>
              <a:t>LogisticRegression</a:t>
            </a:r>
            <a:r>
              <a:rPr lang="en-US" dirty="0"/>
              <a:t>(), accuracy=0,8121.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10A4B-DC44-3FFE-A635-963BC4D67B12}"/>
              </a:ext>
            </a:extLst>
          </p:cNvPr>
          <p:cNvSpPr txBox="1"/>
          <p:nvPr/>
        </p:nvSpPr>
        <p:spPr>
          <a:xfrm>
            <a:off x="529566" y="2858868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Но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B08FF7-F511-49DD-930C-750BD6A09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825" y="1916333"/>
            <a:ext cx="556308" cy="1844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0779C4-1948-338A-724E-53320F452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951" y="1903682"/>
            <a:ext cx="576688" cy="1844200"/>
          </a:xfrm>
          <a:prstGeom prst="rect">
            <a:avLst/>
          </a:prstGeom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E8ADBDB7-E828-4099-2366-90FC2C3ED3C2}"/>
              </a:ext>
            </a:extLst>
          </p:cNvPr>
          <p:cNvSpPr txBox="1">
            <a:spLocks/>
          </p:cNvSpPr>
          <p:nvPr/>
        </p:nvSpPr>
        <p:spPr>
          <a:xfrm>
            <a:off x="5341620" y="1539679"/>
            <a:ext cx="2476500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Тогда: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A01F2E4-66CB-B5FE-2066-7B55C6E8F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258" y="1891061"/>
            <a:ext cx="577684" cy="176653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AF7DE30-ED40-A4AD-692C-EB308E3FC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9561" y="1878233"/>
            <a:ext cx="524398" cy="131918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4FD61A9-071F-1759-8A8F-705C86576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2825" y="4112656"/>
            <a:ext cx="2863217" cy="5965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BEF1B4-1878-4196-9D98-B2F358071224}"/>
              </a:ext>
            </a:extLst>
          </p:cNvPr>
          <p:cNvSpPr txBox="1"/>
          <p:nvPr/>
        </p:nvSpPr>
        <p:spPr>
          <a:xfrm>
            <a:off x="5231106" y="378675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Стало:</a:t>
            </a:r>
          </a:p>
        </p:txBody>
      </p:sp>
    </p:spTree>
    <p:extLst>
      <p:ext uri="{BB962C8B-B14F-4D97-AF65-F5344CB8AC3E}">
        <p14:creationId xmlns:p14="http://schemas.microsoft.com/office/powerpoint/2010/main" val="366461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0CFDE-18A4-5732-92D8-0B3CD3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CNN, LSTM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6FF0692-7313-998C-67A3-93EE385AEA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840" y="2391753"/>
            <a:ext cx="3631100" cy="232672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E8097B-1466-808E-97F3-7C901330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860" y="2571750"/>
            <a:ext cx="3707300" cy="1785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59811C-EC9A-B912-6BBE-2228CAA6BAF8}"/>
              </a:ext>
            </a:extLst>
          </p:cNvPr>
          <p:cNvSpPr txBox="1"/>
          <p:nvPr/>
        </p:nvSpPr>
        <p:spPr>
          <a:xfrm>
            <a:off x="1714500" y="1887736"/>
            <a:ext cx="624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CNN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E7C3D-03D1-094D-E7BA-CEEA78184B88}"/>
              </a:ext>
            </a:extLst>
          </p:cNvPr>
          <p:cNvSpPr txBox="1"/>
          <p:nvPr/>
        </p:nvSpPr>
        <p:spPr>
          <a:xfrm>
            <a:off x="6267450" y="1999943"/>
            <a:ext cx="787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LSTM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6BE97-DC9D-D57D-804C-5A1F384FAC12}"/>
              </a:ext>
            </a:extLst>
          </p:cNvPr>
          <p:cNvSpPr txBox="1"/>
          <p:nvPr/>
        </p:nvSpPr>
        <p:spPr>
          <a:xfrm>
            <a:off x="2048729" y="1315929"/>
            <a:ext cx="500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Tokenizer</a:t>
            </a:r>
            <a:r>
              <a:rPr lang="en-US" dirty="0"/>
              <a:t> for </a:t>
            </a:r>
            <a:r>
              <a:rPr lang="ru-RU" dirty="0"/>
              <a:t>«Х» </a:t>
            </a:r>
            <a:r>
              <a:rPr lang="en-US" dirty="0"/>
              <a:t>and </a:t>
            </a:r>
            <a:r>
              <a:rPr lang="en-US" dirty="0" err="1"/>
              <a:t>to_categorical</a:t>
            </a:r>
            <a:r>
              <a:rPr lang="en-US" dirty="0"/>
              <a:t> for</a:t>
            </a:r>
            <a:r>
              <a:rPr lang="ru-RU" dirty="0"/>
              <a:t> «у»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37E37-E20B-7CEF-D179-7433031055F5}"/>
              </a:ext>
            </a:extLst>
          </p:cNvPr>
          <p:cNvSpPr txBox="1"/>
          <p:nvPr/>
        </p:nvSpPr>
        <p:spPr>
          <a:xfrm>
            <a:off x="2423160" y="1632610"/>
            <a:ext cx="5006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/>
              <a:t>num_words</a:t>
            </a:r>
            <a:r>
              <a:rPr lang="ru-RU" sz="1400" dirty="0"/>
              <a:t> = 20000, </a:t>
            </a:r>
            <a:r>
              <a:rPr lang="ru-RU" sz="1400" dirty="0" err="1"/>
              <a:t>max_news_len</a:t>
            </a:r>
            <a:r>
              <a:rPr lang="ru-RU" sz="1400" dirty="0"/>
              <a:t> = 44</a:t>
            </a:r>
          </a:p>
        </p:txBody>
      </p:sp>
    </p:spTree>
    <p:extLst>
      <p:ext uri="{BB962C8B-B14F-4D97-AF65-F5344CB8AC3E}">
        <p14:creationId xmlns:p14="http://schemas.microsoft.com/office/powerpoint/2010/main" val="86871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06B93-CB5B-F52A-9D01-B568E754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E6B71-9572-8252-E863-17E4576CFFE0}"/>
              </a:ext>
            </a:extLst>
          </p:cNvPr>
          <p:cNvSpPr txBox="1"/>
          <p:nvPr/>
        </p:nvSpPr>
        <p:spPr>
          <a:xfrm>
            <a:off x="676329" y="1250892"/>
            <a:ext cx="601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Best model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LSTM, accuracy=0,861 (with preprocessing)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5E9AF1D-AFC1-DA4D-5E39-1069F512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56305"/>
            <a:ext cx="5406726" cy="322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74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579D5-C58A-1AD0-FF02-8020F632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F4030-10EE-A4A6-6ACA-08FD5BF3F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4403"/>
            <a:ext cx="7467600" cy="226277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LogisticRegression</a:t>
            </a:r>
            <a:r>
              <a:rPr lang="en-US" sz="1800" dirty="0">
                <a:latin typeface="+mn-lt"/>
              </a:rPr>
              <a:t> – </a:t>
            </a:r>
            <a:r>
              <a:rPr lang="ru-RU" sz="1800" dirty="0">
                <a:latin typeface="+mn-lt"/>
              </a:rPr>
              <a:t>лучшая модель из классики по быстроте и точности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У предобработки в этой задаче тонкая грань, т.к. в текстах чтобы подчеркнуть сарказм (насмешку) некоторые слова берут в кавычки или выделяют другим способом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Лучшая модель это </a:t>
            </a:r>
            <a:r>
              <a:rPr lang="en-US" sz="1800" dirty="0">
                <a:latin typeface="+mn-lt"/>
              </a:rPr>
              <a:t>LSTM </a:t>
            </a:r>
            <a:r>
              <a:rPr lang="ru-RU" sz="1800" dirty="0">
                <a:latin typeface="+mn-lt"/>
              </a:rPr>
              <a:t>с точностью предсказания 0,86</a:t>
            </a:r>
            <a:r>
              <a:rPr lang="en-US" sz="1800" dirty="0">
                <a:latin typeface="+mn-lt"/>
              </a:rPr>
              <a:t>1</a:t>
            </a:r>
            <a:r>
              <a:rPr lang="ru-RU" sz="1800" dirty="0">
                <a:latin typeface="+mn-lt"/>
              </a:rPr>
              <a:t>.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CNN </a:t>
            </a:r>
            <a:r>
              <a:rPr lang="ru-RU" sz="1800" dirty="0">
                <a:latin typeface="+mn-lt"/>
              </a:rPr>
              <a:t>немного отстает</a:t>
            </a:r>
          </a:p>
          <a:p>
            <a:endParaRPr lang="ru-RU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313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7125767" y="4468762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tg</a:t>
            </a: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: @</a:t>
            </a:r>
            <a:r>
              <a:rPr lang="en-US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islomchick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9391</TotalTime>
  <Words>243</Words>
  <Application>Microsoft Office PowerPoint</Application>
  <PresentationFormat>Экран (16:9)</PresentationFormat>
  <Paragraphs>49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ALS Gorizont Bold Expanded</vt:lpstr>
      <vt:lpstr>Arial</vt:lpstr>
      <vt:lpstr>Calibri</vt:lpstr>
      <vt:lpstr>Courier New</vt:lpstr>
      <vt:lpstr>Golos Text</vt:lpstr>
      <vt:lpstr>Golos Text DemiBold</vt:lpstr>
      <vt:lpstr>Тема1</vt:lpstr>
      <vt:lpstr>Детектирование оскорблений двусмысленного характера</vt:lpstr>
      <vt:lpstr>Введение</vt:lpstr>
      <vt:lpstr>Великолепный план, надёжный, как швейцарские часы</vt:lpstr>
      <vt:lpstr>Preprocessing</vt:lpstr>
      <vt:lpstr>CNN, LSTM</vt:lpstr>
      <vt:lpstr>Результаты</vt:lpstr>
      <vt:lpstr>Выводы.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Islom Aliev</cp:lastModifiedBy>
  <cp:revision>105</cp:revision>
  <dcterms:created xsi:type="dcterms:W3CDTF">2014-06-27T12:30:22Z</dcterms:created>
  <dcterms:modified xsi:type="dcterms:W3CDTF">2023-04-18T10:41:44Z</dcterms:modified>
</cp:coreProperties>
</file>